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5" r:id="rId18"/>
    <p:sldId id="296" r:id="rId19"/>
    <p:sldId id="297" r:id="rId20"/>
    <p:sldId id="272" r:id="rId21"/>
    <p:sldId id="299" r:id="rId22"/>
    <p:sldId id="273" r:id="rId23"/>
    <p:sldId id="275" r:id="rId24"/>
    <p:sldId id="298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 type="screen4x3"/>
  <p:notesSz cx="7102475" cy="9388475"/>
  <p:embeddedFontLst>
    <p:embeddedFont>
      <p:font typeface="Times" panose="02020603050405020304" pitchFamily="18" charset="0"/>
      <p:regular r:id="rId35"/>
      <p:bold r:id="rId36"/>
      <p:italic r:id="rId37"/>
      <p:boldItalic r:id="rId38"/>
    </p:embeddedFont>
    <p:embeddedFont>
      <p:font typeface="Candara" panose="020E050203030302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Arial Narrow" panose="020B060602020203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85496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Photo © Borut Trdina/iStockphoto</a:t>
            </a:r>
            <a:endParaRPr/>
          </a:p>
        </p:txBody>
      </p:sp>
      <p:sp>
        <p:nvSpPr>
          <p:cNvPr id="25" name="Google Shape;25;p1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067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371"/>
              </a:spcBef>
            </a:pPr>
            <a:endParaRPr/>
          </a:p>
        </p:txBody>
      </p:sp>
      <p:sp>
        <p:nvSpPr>
          <p:cNvPr id="87" name="Google Shape;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5795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1170cb016_0_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371"/>
              </a:spcBef>
            </a:pPr>
            <a:r>
              <a:rPr lang="en-US"/>
              <a:t>Complete the 5E lesson Sustainability: How Our Actions Affect the Environment</a:t>
            </a:r>
            <a:endParaRPr/>
          </a:p>
        </p:txBody>
      </p:sp>
      <p:sp>
        <p:nvSpPr>
          <p:cNvPr id="93" name="Google Shape;93;g51170cb01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9749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01" name="Google Shape;101;p12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1586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371"/>
              </a:spcBef>
            </a:pPr>
            <a:endParaRPr/>
          </a:p>
        </p:txBody>
      </p:sp>
      <p:sp>
        <p:nvSpPr>
          <p:cNvPr id="107" name="Google Shape;1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4028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371"/>
              </a:spcBef>
            </a:pPr>
            <a:endParaRPr/>
          </a:p>
        </p:txBody>
      </p:sp>
      <p:sp>
        <p:nvSpPr>
          <p:cNvPr id="113" name="Google Shape;1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8559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2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20" name="Google Shape;120;p2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1158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Google Shape;126;p2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27" name="Google Shape;127;p21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012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1768B-3959-44A2-98E9-1DEF05CB2FB9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7815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1768B-3959-44A2-98E9-1DEF05CB2FB9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2432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1768B-3959-44A2-98E9-1DEF05CB2FB9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077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371"/>
              </a:spcBef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602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371"/>
              </a:spcBef>
            </a:pPr>
            <a:endParaRPr/>
          </a:p>
        </p:txBody>
      </p:sp>
      <p:sp>
        <p:nvSpPr>
          <p:cNvPr id="133" name="Google Shape;1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5162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3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40" name="Google Shape;140;p33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2022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3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54" name="Google Shape;154;p38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7363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8176185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58176185db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Complete Tragedy of the Commons Lab </a:t>
            </a:r>
            <a:endParaRPr/>
          </a:p>
        </p:txBody>
      </p:sp>
      <p:sp>
        <p:nvSpPr>
          <p:cNvPr id="161" name="Google Shape;161;g58176185db_0_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673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8176185d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58176185db_0_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Complete Tragedy of the Commons Lab </a:t>
            </a:r>
            <a:endParaRPr/>
          </a:p>
        </p:txBody>
      </p:sp>
      <p:sp>
        <p:nvSpPr>
          <p:cNvPr id="168" name="Google Shape;168;g58176185db_0_8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0321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8176185d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58176185db_0_1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Complete Tragedy of the Commons Lab </a:t>
            </a:r>
            <a:endParaRPr/>
          </a:p>
        </p:txBody>
      </p:sp>
      <p:sp>
        <p:nvSpPr>
          <p:cNvPr id="175" name="Google Shape;175;g58176185db_0_16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066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8176185d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58176185db_0_2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Complete Tragedy of the Commons Lab </a:t>
            </a:r>
            <a:endParaRPr/>
          </a:p>
        </p:txBody>
      </p:sp>
      <p:sp>
        <p:nvSpPr>
          <p:cNvPr id="182" name="Google Shape;182;g58176185db_0_24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9194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8176185d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58176185db_0_3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Complete Tragedy of the Commons Lab </a:t>
            </a:r>
            <a:endParaRPr/>
          </a:p>
        </p:txBody>
      </p:sp>
      <p:sp>
        <p:nvSpPr>
          <p:cNvPr id="189" name="Google Shape;189;g58176185db_0_31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86282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8176185d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58176185db_0_3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Complete Tragedy of the Commons Lab </a:t>
            </a:r>
            <a:endParaRPr/>
          </a:p>
        </p:txBody>
      </p:sp>
      <p:sp>
        <p:nvSpPr>
          <p:cNvPr id="196" name="Google Shape;196;g58176185db_0_39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8511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1170cb01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51170cb016_0_1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203" name="Google Shape;203;g51170cb016_0_15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520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371"/>
              </a:spcBef>
            </a:pPr>
            <a:endParaRPr/>
          </a:p>
        </p:txBody>
      </p:sp>
      <p:sp>
        <p:nvSpPr>
          <p:cNvPr id="37" name="Google Shape;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734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3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211" name="Google Shape;211;p39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485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" name="Google Shape;43;p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44" name="Google Shape;44;p5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73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" name="Google Shape;50;p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51" name="Google Shape;51;p7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283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7" name="Google Shape;57;p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58" name="Google Shape;58;p8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266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82120e9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4" name="Google Shape;64;g582120e9d5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65" name="Google Shape;65;g582120e9d5_0_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143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1" name="Google Shape;71;p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72" name="Google Shape;72;p9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937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8" name="Google Shape;78;p1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Earth’s Natural Capital: Natural capital consists of natural resources (blue) and ecosystem services (orange) that support and sustain Earth’s life as well as human economies.</a:t>
            </a:r>
            <a:endParaRPr/>
          </a:p>
        </p:txBody>
      </p:sp>
      <p:sp>
        <p:nvSpPr>
          <p:cNvPr id="79" name="Google Shape;79;p1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707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5519198" y="2514600"/>
            <a:ext cx="320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500">
                <a:solidFill>
                  <a:srgbClr val="26261C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5823999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900"/>
              </a:spcBef>
              <a:spcAft>
                <a:spcPts val="0"/>
              </a:spcAft>
              <a:buClr>
                <a:srgbClr val="26261C"/>
              </a:buClr>
              <a:buSzPts val="3800"/>
              <a:buFont typeface="Noto Sans Symbols"/>
              <a:buNone/>
              <a:defRPr sz="3800" b="1">
                <a:solidFill>
                  <a:srgbClr val="2626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6" name="Google Shape;16;p2"/>
          <p:cNvCxnSpPr/>
          <p:nvPr/>
        </p:nvCxnSpPr>
        <p:spPr>
          <a:xfrm>
            <a:off x="0" y="2133600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2"/>
          <p:cNvSpPr txBox="1"/>
          <p:nvPr/>
        </p:nvSpPr>
        <p:spPr>
          <a:xfrm>
            <a:off x="342899" y="332254"/>
            <a:ext cx="86106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Environmental Science, 1e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SUSTAINING YOUR WORLD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G. TYLER MILLER  |  SCOTT E. SPOOLMAN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gradFill>
          <a:gsLst>
            <a:gs pos="0">
              <a:srgbClr val="FFFFFF"/>
            </a:gs>
            <a:gs pos="36000">
              <a:srgbClr val="FFFFFF">
                <a:alpha val="84705"/>
              </a:srgbClr>
            </a:gs>
            <a:gs pos="64980">
              <a:srgbClr val="FFFFFF"/>
            </a:gs>
            <a:gs pos="89000">
              <a:srgbClr val="FFFFFF">
                <a:alpha val="47843"/>
              </a:srgbClr>
            </a:gs>
            <a:gs pos="100000">
              <a:srgbClr val="B0C70E"/>
            </a:gs>
          </a:gsLst>
          <a:lin ang="540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2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0" y="1295400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6000">
              <a:srgbClr val="FFFFFF">
                <a:alpha val="84705"/>
              </a:srgbClr>
            </a:gs>
            <a:gs pos="96000">
              <a:srgbClr val="FFFFFF">
                <a:alpha val="47843"/>
              </a:srgbClr>
            </a:gs>
            <a:gs pos="100000">
              <a:srgbClr val="B27C48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25100" y="6324600"/>
            <a:ext cx="40896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 2017 Cengage Learning. All Rights Reserved.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yourplanyourplanet.sustainability.google/" TargetMode="External"/><Relationship Id="rId4" Type="http://schemas.openxmlformats.org/officeDocument/2006/relationships/hyperlink" Target="https://docs.google.com/document/d/1E_UFwEroDja5bIIJm4mGGXrDxpmQ9drB5ZBeNiXjl58/ed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TurihxSTnI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://www.youtube.com/watch?v=y5y1W5xdui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footprintcalculator.org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jpg"/><Relationship Id="rId7" Type="http://schemas.openxmlformats.org/officeDocument/2006/relationships/hyperlink" Target="http://futurism.com/research-shows-that-worlds-biodiversity-is-below-safe-level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hyperlink" Target="https://moodle.beverleyhigh.net/mod/resource/view.php?id=6140" TargetMode="External"/><Relationship Id="rId5" Type="http://schemas.openxmlformats.org/officeDocument/2006/relationships/hyperlink" Target="http://publicdomainpictures.net/view-image.php?image=9099&amp;picture=solar-panels&amp;large=1" TargetMode="External"/><Relationship Id="rId10" Type="http://schemas.openxmlformats.org/officeDocument/2006/relationships/image" Target="../media/image6.gif"/><Relationship Id="rId4" Type="http://schemas.openxmlformats.org/officeDocument/2006/relationships/image" Target="../media/image3.jpg"/><Relationship Id="rId9" Type="http://schemas.openxmlformats.org/officeDocument/2006/relationships/hyperlink" Target="https://www.mrgscience.com/ess-topic-23-flows-of-energy-and-matter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www.eea.europa.eu/media/newsreleases/industrial-air-pollution-has-hig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5519198" y="2514600"/>
            <a:ext cx="320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58239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6261C"/>
              </a:buClr>
              <a:buSzPts val="3600"/>
              <a:buNone/>
            </a:pPr>
            <a:r>
              <a:rPr lang="en-US" sz="3600"/>
              <a:t>The Environment and Sustainability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79899" y="1190347"/>
            <a:ext cx="8939813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How do Humans Degrade Natural Capital?</a:t>
            </a:r>
            <a:endParaRPr sz="2400"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400" dirty="0"/>
              <a:t>By using renewable resources faster than nature can restore them</a:t>
            </a:r>
            <a:endParaRPr sz="2400"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400" dirty="0"/>
              <a:t>By overloading natural resources with pollution and waste </a:t>
            </a:r>
            <a:endParaRPr sz="2400"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Solutions can Protect Natural Capital</a:t>
            </a:r>
            <a:endParaRPr sz="2400"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400" dirty="0"/>
              <a:t>Scientific (environmental scientists) vs. economic and political solutions (social scientists)</a:t>
            </a:r>
            <a:endParaRPr sz="2400"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400" dirty="0"/>
              <a:t>Trade-offs and compromises because of conflicts having a negative economic effect on groups of peoples or industries.</a:t>
            </a:r>
            <a:endParaRPr sz="2400"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400" dirty="0"/>
              <a:t>Daily individual and local contributions </a:t>
            </a:r>
            <a:r>
              <a:rPr lang="en-US" dirty="0"/>
              <a:t>matter</a:t>
            </a:r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Natural Capital: Challenges and Solutions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7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hlinkClick r:id="rId4"/>
              </a:rPr>
              <a:t>Sustainability: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How Our Actions Affect the Environment</a:t>
            </a:r>
            <a:endParaRPr sz="2400"/>
          </a:p>
        </p:txBody>
      </p:sp>
      <p:pic>
        <p:nvPicPr>
          <p:cNvPr id="97" name="Google Shape;97;p1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7450" y="1433175"/>
            <a:ext cx="8435799" cy="399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Humans have the power to degrade or sustain Earth’s life-support system.</a:t>
            </a:r>
            <a:endParaRPr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Over time, growth of ecological footprints depletes and degrades Earth’s natural capital.</a:t>
            </a:r>
            <a:endParaRPr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There is good new and bad news.</a:t>
            </a:r>
            <a:endParaRPr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1.2 How Are Our Ecological Footprints Affecting Earth?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Humans have learned to transform raw materials into useful goods and services.</a:t>
            </a:r>
            <a:endParaRPr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Globally, life spans are increasing; infant mortality is decreasing.</a:t>
            </a:r>
            <a:endParaRPr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Improved food supply, air/water quality, access to education, disease prevention</a:t>
            </a:r>
            <a:endParaRPr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Some species and ecosystems are being successfully protected.</a:t>
            </a:r>
            <a:endParaRPr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Technology is improving communication.</a:t>
            </a:r>
            <a:endParaRPr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Many People Have a Better Quality of Life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Environmental Degradation</a:t>
            </a:r>
            <a:endParaRPr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Waste, depletion, degradation of natural capital</a:t>
            </a:r>
            <a:endParaRPr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Tragedy of the commons: large numbers of people exploit a shared/open access resource unsustainably </a:t>
            </a:r>
            <a:endParaRPr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Human activities have overused about 60% of Earth’s ecosystem services, mainly since 1950.</a:t>
            </a:r>
            <a:endParaRPr dirty="0"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Humans Are Living Unsustainably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Ecological footprint: (pg. 25 map)</a:t>
            </a:r>
            <a:endParaRPr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The amount of land and water needed to supply an individual or a population with renewable resources and to absorb/recycle wastes and pollution such resource use produces</a:t>
            </a:r>
            <a:endParaRPr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Growth of ecological footprints:</a:t>
            </a:r>
            <a:endParaRPr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Leads to degradation of natural capital</a:t>
            </a:r>
            <a:endParaRPr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Results in the creation of pollution and waste</a:t>
            </a:r>
            <a:endParaRPr dirty="0"/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an Ecological Footprint?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Ecological deficit</a:t>
            </a:r>
            <a:endParaRPr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Occurs when the ecological footprint is larger than the biological capacity to replenish resources and absorb wastes/pollution</a:t>
            </a:r>
            <a:endParaRPr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An ecological deficit indicates that humans are living unsustainably.</a:t>
            </a:r>
            <a:endParaRPr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Globally, humans are running up a huge ecological deficit that is expected to keep growing.</a:t>
            </a:r>
            <a:endParaRPr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Ecological Footprints Are Growing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Pollution: contamination of the environment by any polluting substance (pollutant)—such as chemicals, noise, heat—at levels considered harmful to health, survival, activities of organisms</a:t>
            </a:r>
          </a:p>
          <a:p>
            <a:pPr lvl="1"/>
            <a:r>
              <a:rPr lang="en-US" altLang="en-US" dirty="0"/>
              <a:t>Naturally occurring (volcanoes)</a:t>
            </a:r>
          </a:p>
          <a:p>
            <a:pPr lvl="1"/>
            <a:r>
              <a:rPr lang="en-US" altLang="en-US" dirty="0"/>
              <a:t>Contributed by humans (burning of fossil fuels)</a:t>
            </a:r>
          </a:p>
        </p:txBody>
      </p:sp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Pollution Causes Environmental Problems</a:t>
            </a:r>
          </a:p>
        </p:txBody>
      </p:sp>
    </p:spTree>
    <p:extLst>
      <p:ext uri="{BB962C8B-B14F-4D97-AF65-F5344CB8AC3E}">
        <p14:creationId xmlns:p14="http://schemas.microsoft.com/office/powerpoint/2010/main" val="27374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Point Source</a:t>
            </a:r>
          </a:p>
          <a:p>
            <a:pPr lvl="1"/>
            <a:r>
              <a:rPr lang="en-US" altLang="en-US" dirty="0"/>
              <a:t>Single, identifiable source from which pollutants are discharged</a:t>
            </a:r>
          </a:p>
          <a:p>
            <a:pPr lvl="1"/>
            <a:r>
              <a:rPr lang="en-US" altLang="en-US" dirty="0"/>
              <a:t>Examples: smokestacks, motor vehicles, chimneys, drainage pipes</a:t>
            </a:r>
          </a:p>
          <a:p>
            <a:r>
              <a:rPr lang="en-US" altLang="en-US" dirty="0"/>
              <a:t>Nonpoint Source</a:t>
            </a:r>
          </a:p>
          <a:p>
            <a:pPr lvl="1"/>
            <a:r>
              <a:rPr lang="en-US" altLang="en-US" dirty="0"/>
              <a:t>Dispersed sources, difficult to pinpoint</a:t>
            </a:r>
          </a:p>
          <a:p>
            <a:pPr lvl="1"/>
            <a:r>
              <a:rPr lang="en-US" altLang="en-US" dirty="0"/>
              <a:t>Examples: runoff from farm fields, trash in streams, deposition of air pollutants on land</a:t>
            </a:r>
          </a:p>
          <a:p>
            <a:pPr lvl="1"/>
            <a:endParaRPr lang="en-US" altLang="en-US" dirty="0"/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Sources of Pollution</a:t>
            </a:r>
          </a:p>
        </p:txBody>
      </p:sp>
    </p:spTree>
    <p:extLst>
      <p:ext uri="{BB962C8B-B14F-4D97-AF65-F5344CB8AC3E}">
        <p14:creationId xmlns:p14="http://schemas.microsoft.com/office/powerpoint/2010/main" val="126619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Pollution cleanup (post-production)</a:t>
            </a:r>
          </a:p>
          <a:p>
            <a:pPr lvl="1"/>
            <a:r>
              <a:rPr lang="en-US" altLang="en-US" dirty="0"/>
              <a:t>Cleanup: dilution/reduction of pollutants </a:t>
            </a:r>
          </a:p>
          <a:p>
            <a:r>
              <a:rPr lang="en-US" altLang="en-US" dirty="0"/>
              <a:t>Pollution prevention (before pollution occurs)</a:t>
            </a:r>
          </a:p>
          <a:p>
            <a:pPr lvl="1"/>
            <a:r>
              <a:rPr lang="en-US" altLang="en-US" dirty="0"/>
              <a:t>Reduces or eliminates the production of pollutants</a:t>
            </a:r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Are We Dealing With Pollution?</a:t>
            </a:r>
          </a:p>
        </p:txBody>
      </p:sp>
    </p:spTree>
    <p:extLst>
      <p:ext uri="{BB962C8B-B14F-4D97-AF65-F5344CB8AC3E}">
        <p14:creationId xmlns:p14="http://schemas.microsoft.com/office/powerpoint/2010/main" val="268832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The ability of Earth’s natural systems and human cultural systems to survive, flourish into the long-term future</a:t>
            </a:r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Sustainability Defined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800" dirty="0"/>
              <a:t>Environmental and social scientists have identified </a:t>
            </a:r>
            <a:r>
              <a:rPr lang="en-US" sz="2800" dirty="0">
                <a:solidFill>
                  <a:srgbClr val="00B050"/>
                </a:solidFill>
              </a:rPr>
              <a:t>five</a:t>
            </a:r>
            <a:r>
              <a:rPr lang="en-US" sz="2800" dirty="0"/>
              <a:t> basic causes of the environmental problems' society faces.</a:t>
            </a:r>
            <a:endParaRPr sz="2800" dirty="0"/>
          </a:p>
          <a:p>
            <a:pPr marL="457200" lvl="1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1. Population growth – exponential- starts slowly and increases at a  fixed percent per unit of time. It starts slowly but after a few doublings grows to an enormous numbers. </a:t>
            </a:r>
            <a:endParaRPr dirty="0"/>
          </a:p>
          <a:p>
            <a:pPr marL="457200" lvl="1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2. Unsustainable resource use because of affluence - when a high level of resource consumption exists because people are earning higher incomes.</a:t>
            </a:r>
            <a:endParaRPr dirty="0"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1.3 What Causes Environmental Problems and Why Do They Persist?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07655C4-2FA6-4628-8555-16153CAB7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3. Poverty can cause degradation of the environment and lead to unhealthy conditions.</a:t>
            </a:r>
          </a:p>
          <a:p>
            <a:pPr marL="457200" lvl="1" indent="0">
              <a:buNone/>
            </a:pPr>
            <a:r>
              <a:rPr lang="en-US" dirty="0"/>
              <a:t>4. Lack of full-cost pricing for goods/services. Subsidies given to industries help the economy but degrade the environment.</a:t>
            </a:r>
          </a:p>
          <a:p>
            <a:pPr marL="457200" lvl="1" indent="0">
              <a:buNone/>
            </a:pPr>
            <a:r>
              <a:rPr lang="en-US" dirty="0"/>
              <a:t>5. Increasing isolation from nature – too much technology is not necessarily a good thing.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8EF5B40-1A28-4C5D-8FCE-DE852BEB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1.3 What Causes Environmental Problems and Why Do They Persist?</a:t>
            </a:r>
          </a:p>
        </p:txBody>
      </p:sp>
    </p:spTree>
    <p:extLst>
      <p:ext uri="{BB962C8B-B14F-4D97-AF65-F5344CB8AC3E}">
        <p14:creationId xmlns:p14="http://schemas.microsoft.com/office/powerpoint/2010/main" val="8498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In order to live sustainably, one must live off the natural resources without depleting or degrading the natural capital that supplies these natural resources.</a:t>
            </a:r>
          </a:p>
          <a:p>
            <a:pPr marL="342900" lvl="0" indent="-342900">
              <a:spcBef>
                <a:spcPts val="0"/>
              </a:spcBef>
            </a:pPr>
            <a:r>
              <a:rPr lang="en-US" sz="2400" dirty="0"/>
              <a:t>Natural income is the portion of renewable resources that can be used sustainably.</a:t>
            </a:r>
          </a:p>
          <a:p>
            <a:pPr marL="342900" lvl="0" indent="-342900"/>
            <a:r>
              <a:rPr lang="en-US" sz="2400" dirty="0"/>
              <a:t>By living only on Earth’s natural income and not depleting the natural capital, society moves from an unsustainable lifestyle to a sustainable one.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sz="2400"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1.4 What Is an Environmentally Sustainable Society?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Given enough time, most degraded environments can recover, but many will take hundreds and even thousands of years to recover.</a:t>
            </a:r>
            <a:endParaRPr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Time is our most scarce resource.</a:t>
            </a:r>
            <a:endParaRPr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However, 5–10% of a population that changes can make a difference.</a:t>
            </a:r>
            <a:endParaRPr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Changes can occur in a shorter time than previously thought.</a:t>
            </a:r>
            <a:endParaRPr dirty="0"/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More Sustainable Future Is Possible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DE94C3E-0A28-4B89-BBCA-1992EBC42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301" y="1135602"/>
            <a:ext cx="8229600" cy="5334000"/>
          </a:xfrm>
        </p:spPr>
        <p:txBody>
          <a:bodyPr/>
          <a:lstStyle/>
          <a:p>
            <a:r>
              <a:rPr lang="en-US" sz="2800" dirty="0"/>
              <a:t>Conservationist movement founded by George Perkins Marsh.</a:t>
            </a:r>
          </a:p>
          <a:p>
            <a:pPr marL="25400" indent="0">
              <a:buNone/>
            </a:pPr>
            <a:r>
              <a:rPr lang="en-US" sz="2800" dirty="0"/>
              <a:t>     - He was a scientists and member of  Congress   from Vermont.</a:t>
            </a:r>
          </a:p>
          <a:p>
            <a:pPr marL="25400" indent="0">
              <a:buNone/>
            </a:pPr>
            <a:r>
              <a:rPr lang="en-US" sz="2800" dirty="0"/>
              <a:t>     - He believed that America’s resources were not inexhaustible.</a:t>
            </a:r>
          </a:p>
          <a:p>
            <a:r>
              <a:rPr lang="en-US" sz="2800" dirty="0"/>
              <a:t>The Preservationist movement split off of the conservationist's movement in the early 19</a:t>
            </a:r>
            <a:r>
              <a:rPr lang="en-US" sz="2800" baseline="30000" dirty="0"/>
              <a:t>th</a:t>
            </a:r>
            <a:r>
              <a:rPr lang="en-US" sz="2800" dirty="0"/>
              <a:t> century.  They believed that some wilderness areas on public lands should be left untouched and preserved forever.</a:t>
            </a:r>
          </a:p>
          <a:p>
            <a:pPr marL="254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D1DEC3E-9C64-474E-B437-2E394BDB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Conservationists and Preservationists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11003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u="sng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In Groups of 3-4 at a lab station:</a:t>
            </a:r>
            <a:endParaRPr sz="3000" u="sng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•</a:t>
            </a:r>
            <a:r>
              <a:rPr lang="en-US" sz="30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You and your partners will fish in a communal lake</a:t>
            </a:r>
            <a:endParaRPr sz="30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•</a:t>
            </a:r>
            <a:r>
              <a:rPr lang="en-US" sz="30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You will fish once per year for five years</a:t>
            </a:r>
            <a:endParaRPr sz="30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•</a:t>
            </a:r>
            <a:r>
              <a:rPr lang="en-US" sz="30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Each fishing season lasts 10 seconds</a:t>
            </a:r>
            <a:endParaRPr sz="30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•</a:t>
            </a:r>
            <a:r>
              <a:rPr lang="en-US" sz="30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Nine fish are needed each season for your survival</a:t>
            </a:r>
            <a:endParaRPr sz="30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•</a:t>
            </a:r>
            <a:r>
              <a:rPr lang="en-US" sz="30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Surviving fish reproduce, but the lake cannot exceed 120 fish</a:t>
            </a:r>
            <a:endParaRPr sz="30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Game 1- NO TALKING               Game 2- YOU MAY TALK</a:t>
            </a:r>
            <a:endParaRPr sz="3000" b="1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7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Tragedy of the Commons Lab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•</a:t>
            </a:r>
            <a:r>
              <a:rPr lang="en-US" sz="2400" i="1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"Freedom in a common brings ruin to all."</a:t>
            </a:r>
            <a:endParaRPr sz="2400" i="1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•</a:t>
            </a:r>
            <a:r>
              <a:rPr lang="en-US" sz="24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Shared resources are considered “the commons”</a:t>
            </a:r>
            <a:endParaRPr sz="24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•</a:t>
            </a:r>
            <a:r>
              <a:rPr lang="en-US" sz="24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A “Tragedy” develops whenever a finite resource is being consumed at a steady or increasing rate. </a:t>
            </a:r>
            <a:endParaRPr sz="24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•</a:t>
            </a:r>
            <a:r>
              <a:rPr lang="en-US" sz="24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Welfare “cheats” commons by handicapping the population- if you’re struggling, here’s $$</a:t>
            </a:r>
            <a:endParaRPr sz="24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Can you come up with examples of modern commons?</a:t>
            </a:r>
            <a:endParaRPr sz="2400" b="1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7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Science 1968</a:t>
            </a:r>
            <a:endParaRPr b="1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0187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Garrett Hardin’s </a:t>
            </a:r>
            <a:r>
              <a:rPr lang="en-US" b="1" i="1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Tragedy of the Commons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Oprah Documentary</a:t>
            </a:r>
            <a:endParaRPr sz="36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http://www.youtube.com/watch?v=FTurihxSTnI</a:t>
            </a:r>
            <a:r>
              <a:rPr lang="en-US" sz="36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Picture Slideshow</a:t>
            </a:r>
            <a:endParaRPr sz="36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http://www.youtube.com/watch?v=y5y1W5xduiE</a:t>
            </a:r>
            <a:endParaRPr sz="36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Is there a solution to “Tragedy of the Commons?</a:t>
            </a:r>
            <a:endParaRPr sz="3600" b="1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5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7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The Great Pacific Garbage Patch (GPGP):</a:t>
            </a:r>
            <a:endParaRPr sz="3000" b="1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0187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A real life “Tragedy of Commons”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0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Privatization- Creates incentive for individuals to minimize abuse of commons</a:t>
            </a:r>
            <a:endParaRPr sz="30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Restrict Access through rules/regulations </a:t>
            </a:r>
            <a:endParaRPr sz="30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Trout stamps, water rights for irrigation, catch limits</a:t>
            </a:r>
            <a:endParaRPr sz="30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Changing our values/lifestyle: The best solution, but most difficult to achieve</a:t>
            </a:r>
            <a:endParaRPr sz="30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The power of the consumer…</a:t>
            </a:r>
            <a:endParaRPr sz="30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7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Tragedy of the Commons</a:t>
            </a:r>
            <a:br>
              <a:rPr lang="en-US" sz="3000" b="1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there a solution?</a:t>
            </a:r>
            <a:endParaRPr sz="3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000" b="1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lang="en-US" sz="30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:  why buy organic?  Why go vegetarian or vegan?</a:t>
            </a:r>
            <a:endParaRPr sz="30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-US" sz="30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:  would you pay extra for solar?</a:t>
            </a:r>
            <a:endParaRPr sz="30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Packaging</a:t>
            </a:r>
            <a:r>
              <a:rPr lang="en-US" sz="30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:  How much plastic do you purchase through packaging? </a:t>
            </a:r>
            <a:endParaRPr sz="30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Transportation</a:t>
            </a:r>
            <a:r>
              <a:rPr lang="en-US" sz="30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:  hummers vs. hybrids, function vs. fashion</a:t>
            </a:r>
            <a:endParaRPr sz="300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What do you value?</a:t>
            </a:r>
            <a:r>
              <a:rPr lang="en-US" sz="300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3000" b="1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What does your family value?   </a:t>
            </a:r>
            <a:endParaRPr sz="3000" b="1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7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Consumerism</a:t>
            </a:r>
            <a:endParaRPr sz="3000" b="1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0187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decisions you make as a consumer can have enormous impact on the environment</a:t>
            </a:r>
            <a:endParaRPr sz="3000" b="1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Life on Earth: </a:t>
            </a:r>
            <a:endParaRPr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Has been sustained for 3.8 billion years by solar energy, biodiversity, and nutrient cycling</a:t>
            </a:r>
            <a:endParaRPr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Depends on energy from the sun and natural capital provided by Earth</a:t>
            </a:r>
            <a:endParaRPr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Can </a:t>
            </a:r>
            <a:r>
              <a:rPr lang="en-US" smtClean="0"/>
              <a:t>be </a:t>
            </a:r>
            <a:r>
              <a:rPr lang="en-US" dirty="0"/>
              <a:t>preserved by shifting toward full-cost pricing and win-win solutions</a:t>
            </a:r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9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1.1 What Are Some Key Factors of Sustainability?</a:t>
            </a:r>
            <a:endParaRPr/>
          </a:p>
        </p:txBody>
      </p:sp>
      <p:sp>
        <p:nvSpPr>
          <p:cNvPr id="2" name="SMARTInkShape-1"/>
          <p:cNvSpPr/>
          <p:nvPr>
            <p:custDataLst>
              <p:tags r:id="rId1"/>
            </p:custDataLst>
          </p:nvPr>
        </p:nvSpPr>
        <p:spPr>
          <a:xfrm>
            <a:off x="7231380" y="3451863"/>
            <a:ext cx="1218887" cy="45718"/>
          </a:xfrm>
          <a:custGeom>
            <a:avLst/>
            <a:gdLst/>
            <a:ahLst/>
            <a:cxnLst/>
            <a:rect l="0" t="0" r="0" b="0"/>
            <a:pathLst>
              <a:path w="1218887" h="45718">
                <a:moveTo>
                  <a:pt x="0" y="22857"/>
                </a:moveTo>
                <a:lnTo>
                  <a:pt x="0" y="22857"/>
                </a:lnTo>
                <a:lnTo>
                  <a:pt x="11352" y="22857"/>
                </a:lnTo>
                <a:lnTo>
                  <a:pt x="15769" y="18341"/>
                </a:lnTo>
                <a:lnTo>
                  <a:pt x="21459" y="9735"/>
                </a:lnTo>
                <a:lnTo>
                  <a:pt x="39987" y="2799"/>
                </a:lnTo>
                <a:lnTo>
                  <a:pt x="74044" y="366"/>
                </a:lnTo>
                <a:lnTo>
                  <a:pt x="102467" y="106"/>
                </a:lnTo>
                <a:lnTo>
                  <a:pt x="132336" y="29"/>
                </a:lnTo>
                <a:lnTo>
                  <a:pt x="162636" y="7"/>
                </a:lnTo>
                <a:lnTo>
                  <a:pt x="193063" y="0"/>
                </a:lnTo>
                <a:lnTo>
                  <a:pt x="229523" y="2255"/>
                </a:lnTo>
                <a:lnTo>
                  <a:pt x="267352" y="6558"/>
                </a:lnTo>
                <a:lnTo>
                  <a:pt x="299160" y="7303"/>
                </a:lnTo>
                <a:lnTo>
                  <a:pt x="328813" y="7589"/>
                </a:lnTo>
                <a:lnTo>
                  <a:pt x="334664" y="9862"/>
                </a:lnTo>
                <a:lnTo>
                  <a:pt x="337409" y="11654"/>
                </a:lnTo>
                <a:lnTo>
                  <a:pt x="349363" y="14175"/>
                </a:lnTo>
                <a:lnTo>
                  <a:pt x="386430" y="15209"/>
                </a:lnTo>
                <a:lnTo>
                  <a:pt x="422561" y="15236"/>
                </a:lnTo>
                <a:lnTo>
                  <a:pt x="460470" y="16083"/>
                </a:lnTo>
                <a:lnTo>
                  <a:pt x="485047" y="22151"/>
                </a:lnTo>
                <a:lnTo>
                  <a:pt x="523147" y="22838"/>
                </a:lnTo>
                <a:lnTo>
                  <a:pt x="561247" y="22856"/>
                </a:lnTo>
                <a:lnTo>
                  <a:pt x="599347" y="22857"/>
                </a:lnTo>
                <a:lnTo>
                  <a:pt x="637447" y="23704"/>
                </a:lnTo>
                <a:lnTo>
                  <a:pt x="646248" y="26902"/>
                </a:lnTo>
                <a:lnTo>
                  <a:pt x="655804" y="26630"/>
                </a:lnTo>
                <a:lnTo>
                  <a:pt x="671690" y="23602"/>
                </a:lnTo>
                <a:lnTo>
                  <a:pt x="706733" y="30281"/>
                </a:lnTo>
                <a:lnTo>
                  <a:pt x="743298" y="30472"/>
                </a:lnTo>
                <a:lnTo>
                  <a:pt x="771065" y="30476"/>
                </a:lnTo>
                <a:lnTo>
                  <a:pt x="776753" y="32734"/>
                </a:lnTo>
                <a:lnTo>
                  <a:pt x="782104" y="35714"/>
                </a:lnTo>
                <a:lnTo>
                  <a:pt x="790723" y="37391"/>
                </a:lnTo>
                <a:lnTo>
                  <a:pt x="825406" y="38088"/>
                </a:lnTo>
                <a:lnTo>
                  <a:pt x="863178" y="38097"/>
                </a:lnTo>
                <a:lnTo>
                  <a:pt x="886138" y="38097"/>
                </a:lnTo>
                <a:lnTo>
                  <a:pt x="891397" y="40355"/>
                </a:lnTo>
                <a:lnTo>
                  <a:pt x="893985" y="42142"/>
                </a:lnTo>
                <a:lnTo>
                  <a:pt x="905716" y="44658"/>
                </a:lnTo>
                <a:lnTo>
                  <a:pt x="943250" y="45705"/>
                </a:lnTo>
                <a:lnTo>
                  <a:pt x="978038" y="45717"/>
                </a:lnTo>
                <a:lnTo>
                  <a:pt x="1015658" y="45717"/>
                </a:lnTo>
                <a:lnTo>
                  <a:pt x="1053674" y="45717"/>
                </a:lnTo>
                <a:lnTo>
                  <a:pt x="1088529" y="45717"/>
                </a:lnTo>
                <a:lnTo>
                  <a:pt x="1125201" y="45717"/>
                </a:lnTo>
                <a:lnTo>
                  <a:pt x="1130292" y="45717"/>
                </a:lnTo>
                <a:lnTo>
                  <a:pt x="1135377" y="43459"/>
                </a:lnTo>
                <a:lnTo>
                  <a:pt x="1140459" y="40480"/>
                </a:lnTo>
                <a:lnTo>
                  <a:pt x="1150620" y="38568"/>
                </a:lnTo>
                <a:lnTo>
                  <a:pt x="1188568" y="38097"/>
                </a:lnTo>
                <a:lnTo>
                  <a:pt x="1203542" y="38097"/>
                </a:lnTo>
                <a:lnTo>
                  <a:pt x="1211578" y="30479"/>
                </a:lnTo>
                <a:lnTo>
                  <a:pt x="1218886" y="30477"/>
                </a:lnTo>
                <a:lnTo>
                  <a:pt x="1211580" y="30477"/>
                </a:lnTo>
                <a:lnTo>
                  <a:pt x="1203959" y="380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Shape-2"/>
          <p:cNvSpPr/>
          <p:nvPr>
            <p:custDataLst>
              <p:tags r:id="rId2"/>
            </p:custDataLst>
          </p:nvPr>
        </p:nvSpPr>
        <p:spPr>
          <a:xfrm>
            <a:off x="7330439" y="3467100"/>
            <a:ext cx="1097282" cy="60961"/>
          </a:xfrm>
          <a:custGeom>
            <a:avLst/>
            <a:gdLst/>
            <a:ahLst/>
            <a:cxnLst/>
            <a:rect l="0" t="0" r="0" b="0"/>
            <a:pathLst>
              <a:path w="1097282" h="60961">
                <a:moveTo>
                  <a:pt x="0" y="15240"/>
                </a:moveTo>
                <a:lnTo>
                  <a:pt x="0" y="15240"/>
                </a:lnTo>
                <a:lnTo>
                  <a:pt x="0" y="7713"/>
                </a:lnTo>
                <a:lnTo>
                  <a:pt x="6562" y="1067"/>
                </a:lnTo>
                <a:lnTo>
                  <a:pt x="11352" y="316"/>
                </a:lnTo>
                <a:lnTo>
                  <a:pt x="46404" y="3"/>
                </a:lnTo>
                <a:lnTo>
                  <a:pt x="81321" y="0"/>
                </a:lnTo>
                <a:lnTo>
                  <a:pt x="101609" y="846"/>
                </a:lnTo>
                <a:lnTo>
                  <a:pt x="137318" y="6914"/>
                </a:lnTo>
                <a:lnTo>
                  <a:pt x="170818" y="7558"/>
                </a:lnTo>
                <a:lnTo>
                  <a:pt x="206159" y="7612"/>
                </a:lnTo>
                <a:lnTo>
                  <a:pt x="237865" y="13650"/>
                </a:lnTo>
                <a:lnTo>
                  <a:pt x="271071" y="14926"/>
                </a:lnTo>
                <a:lnTo>
                  <a:pt x="303312" y="15178"/>
                </a:lnTo>
                <a:lnTo>
                  <a:pt x="336255" y="15232"/>
                </a:lnTo>
                <a:lnTo>
                  <a:pt x="371190" y="20475"/>
                </a:lnTo>
                <a:lnTo>
                  <a:pt x="403428" y="22389"/>
                </a:lnTo>
                <a:lnTo>
                  <a:pt x="434256" y="26812"/>
                </a:lnTo>
                <a:lnTo>
                  <a:pt x="464804" y="29756"/>
                </a:lnTo>
                <a:lnTo>
                  <a:pt x="495298" y="32595"/>
                </a:lnTo>
                <a:lnTo>
                  <a:pt x="525781" y="37012"/>
                </a:lnTo>
                <a:lnTo>
                  <a:pt x="556261" y="37885"/>
                </a:lnTo>
                <a:lnTo>
                  <a:pt x="594361" y="42117"/>
                </a:lnTo>
                <a:lnTo>
                  <a:pt x="630078" y="45008"/>
                </a:lnTo>
                <a:lnTo>
                  <a:pt x="666202" y="45626"/>
                </a:lnTo>
                <a:lnTo>
                  <a:pt x="698455" y="50938"/>
                </a:lnTo>
                <a:lnTo>
                  <a:pt x="732351" y="53024"/>
                </a:lnTo>
                <a:lnTo>
                  <a:pt x="763699" y="53298"/>
                </a:lnTo>
                <a:lnTo>
                  <a:pt x="795088" y="54181"/>
                </a:lnTo>
                <a:lnTo>
                  <a:pt x="826879" y="59900"/>
                </a:lnTo>
                <a:lnTo>
                  <a:pt x="859318" y="60820"/>
                </a:lnTo>
                <a:lnTo>
                  <a:pt x="893647" y="60947"/>
                </a:lnTo>
                <a:lnTo>
                  <a:pt x="927837" y="60959"/>
                </a:lnTo>
                <a:lnTo>
                  <a:pt x="962704" y="60960"/>
                </a:lnTo>
                <a:lnTo>
                  <a:pt x="996743" y="60960"/>
                </a:lnTo>
                <a:lnTo>
                  <a:pt x="1034349" y="60960"/>
                </a:lnTo>
                <a:lnTo>
                  <a:pt x="1053005" y="60960"/>
                </a:lnTo>
                <a:lnTo>
                  <a:pt x="1058694" y="58702"/>
                </a:lnTo>
                <a:lnTo>
                  <a:pt x="1064045" y="55723"/>
                </a:lnTo>
                <a:lnTo>
                  <a:pt x="1074245" y="53549"/>
                </a:lnTo>
                <a:lnTo>
                  <a:pt x="1089660" y="53340"/>
                </a:lnTo>
                <a:lnTo>
                  <a:pt x="1097281" y="609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Shape-3"/>
          <p:cNvSpPr/>
          <p:nvPr>
            <p:custDataLst>
              <p:tags r:id="rId3"/>
            </p:custDataLst>
          </p:nvPr>
        </p:nvSpPr>
        <p:spPr>
          <a:xfrm>
            <a:off x="1165860" y="3893821"/>
            <a:ext cx="1112521" cy="30480"/>
          </a:xfrm>
          <a:custGeom>
            <a:avLst/>
            <a:gdLst/>
            <a:ahLst/>
            <a:cxnLst/>
            <a:rect l="0" t="0" r="0" b="0"/>
            <a:pathLst>
              <a:path w="1112521" h="30480">
                <a:moveTo>
                  <a:pt x="1112520" y="30479"/>
                </a:moveTo>
                <a:lnTo>
                  <a:pt x="1112520" y="30479"/>
                </a:lnTo>
                <a:lnTo>
                  <a:pt x="1101169" y="30479"/>
                </a:lnTo>
                <a:lnTo>
                  <a:pt x="1099872" y="29632"/>
                </a:lnTo>
                <a:lnTo>
                  <a:pt x="1099008" y="28221"/>
                </a:lnTo>
                <a:lnTo>
                  <a:pt x="1098432" y="26434"/>
                </a:lnTo>
                <a:lnTo>
                  <a:pt x="1097201" y="25242"/>
                </a:lnTo>
                <a:lnTo>
                  <a:pt x="1093576" y="23918"/>
                </a:lnTo>
                <a:lnTo>
                  <a:pt x="1056323" y="22877"/>
                </a:lnTo>
                <a:lnTo>
                  <a:pt x="1020049" y="22860"/>
                </a:lnTo>
                <a:lnTo>
                  <a:pt x="986890" y="22859"/>
                </a:lnTo>
                <a:lnTo>
                  <a:pt x="952012" y="22859"/>
                </a:lnTo>
                <a:lnTo>
                  <a:pt x="919572" y="22859"/>
                </a:lnTo>
                <a:lnTo>
                  <a:pt x="883598" y="22859"/>
                </a:lnTo>
                <a:lnTo>
                  <a:pt x="851809" y="16828"/>
                </a:lnTo>
                <a:lnTo>
                  <a:pt x="815972" y="15448"/>
                </a:lnTo>
                <a:lnTo>
                  <a:pt x="783773" y="15267"/>
                </a:lnTo>
                <a:lnTo>
                  <a:pt x="746617" y="9211"/>
                </a:lnTo>
                <a:lnTo>
                  <a:pt x="712207" y="7933"/>
                </a:lnTo>
                <a:lnTo>
                  <a:pt x="678034" y="2444"/>
                </a:lnTo>
                <a:lnTo>
                  <a:pt x="641807" y="482"/>
                </a:lnTo>
                <a:lnTo>
                  <a:pt x="605896" y="94"/>
                </a:lnTo>
                <a:lnTo>
                  <a:pt x="571427" y="18"/>
                </a:lnTo>
                <a:lnTo>
                  <a:pt x="542786" y="5"/>
                </a:lnTo>
                <a:lnTo>
                  <a:pt x="505025" y="0"/>
                </a:lnTo>
                <a:lnTo>
                  <a:pt x="468811" y="4044"/>
                </a:lnTo>
                <a:lnTo>
                  <a:pt x="439097" y="6560"/>
                </a:lnTo>
                <a:lnTo>
                  <a:pt x="408844" y="7305"/>
                </a:lnTo>
                <a:lnTo>
                  <a:pt x="378432" y="7526"/>
                </a:lnTo>
                <a:lnTo>
                  <a:pt x="343051" y="12837"/>
                </a:lnTo>
                <a:lnTo>
                  <a:pt x="314252" y="14527"/>
                </a:lnTo>
                <a:lnTo>
                  <a:pt x="276438" y="15098"/>
                </a:lnTo>
                <a:lnTo>
                  <a:pt x="240213" y="15211"/>
                </a:lnTo>
                <a:lnTo>
                  <a:pt x="210498" y="15230"/>
                </a:lnTo>
                <a:lnTo>
                  <a:pt x="176200" y="15237"/>
                </a:lnTo>
                <a:lnTo>
                  <a:pt x="144966" y="15238"/>
                </a:lnTo>
                <a:lnTo>
                  <a:pt x="121975" y="17497"/>
                </a:lnTo>
                <a:lnTo>
                  <a:pt x="87406" y="21800"/>
                </a:lnTo>
                <a:lnTo>
                  <a:pt x="54048" y="23496"/>
                </a:lnTo>
                <a:lnTo>
                  <a:pt x="18135" y="29996"/>
                </a:lnTo>
                <a:lnTo>
                  <a:pt x="0" y="3047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4"/>
          <p:cNvSpPr/>
          <p:nvPr>
            <p:custDataLst>
              <p:tags r:id="rId4"/>
            </p:custDataLst>
          </p:nvPr>
        </p:nvSpPr>
        <p:spPr>
          <a:xfrm>
            <a:off x="7528560" y="4434853"/>
            <a:ext cx="480061" cy="22848"/>
          </a:xfrm>
          <a:custGeom>
            <a:avLst/>
            <a:gdLst/>
            <a:ahLst/>
            <a:cxnLst/>
            <a:rect l="0" t="0" r="0" b="0"/>
            <a:pathLst>
              <a:path w="480061" h="22848">
                <a:moveTo>
                  <a:pt x="0" y="22847"/>
                </a:moveTo>
                <a:lnTo>
                  <a:pt x="0" y="22847"/>
                </a:lnTo>
                <a:lnTo>
                  <a:pt x="15397" y="22847"/>
                </a:lnTo>
                <a:lnTo>
                  <a:pt x="21801" y="20589"/>
                </a:lnTo>
                <a:lnTo>
                  <a:pt x="40901" y="12241"/>
                </a:lnTo>
                <a:lnTo>
                  <a:pt x="76569" y="5959"/>
                </a:lnTo>
                <a:lnTo>
                  <a:pt x="103684" y="1757"/>
                </a:lnTo>
                <a:lnTo>
                  <a:pt x="136273" y="511"/>
                </a:lnTo>
                <a:lnTo>
                  <a:pt x="169635" y="142"/>
                </a:lnTo>
                <a:lnTo>
                  <a:pt x="206331" y="33"/>
                </a:lnTo>
                <a:lnTo>
                  <a:pt x="244015" y="0"/>
                </a:lnTo>
                <a:lnTo>
                  <a:pt x="281992" y="2249"/>
                </a:lnTo>
                <a:lnTo>
                  <a:pt x="320056" y="6019"/>
                </a:lnTo>
                <a:lnTo>
                  <a:pt x="355887" y="9394"/>
                </a:lnTo>
                <a:lnTo>
                  <a:pt x="390210" y="13499"/>
                </a:lnTo>
                <a:lnTo>
                  <a:pt x="424933" y="16973"/>
                </a:lnTo>
                <a:lnTo>
                  <a:pt x="480060" y="2284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5"/>
          <p:cNvSpPr/>
          <p:nvPr>
            <p:custDataLst>
              <p:tags r:id="rId5"/>
            </p:custDataLst>
          </p:nvPr>
        </p:nvSpPr>
        <p:spPr>
          <a:xfrm>
            <a:off x="1333500" y="4846320"/>
            <a:ext cx="563881" cy="22861"/>
          </a:xfrm>
          <a:custGeom>
            <a:avLst/>
            <a:gdLst/>
            <a:ahLst/>
            <a:cxnLst/>
            <a:rect l="0" t="0" r="0" b="0"/>
            <a:pathLst>
              <a:path w="563881" h="22861">
                <a:moveTo>
                  <a:pt x="563880" y="7620"/>
                </a:moveTo>
                <a:lnTo>
                  <a:pt x="563880" y="7620"/>
                </a:lnTo>
                <a:lnTo>
                  <a:pt x="563880" y="3575"/>
                </a:lnTo>
                <a:lnTo>
                  <a:pt x="563033" y="2383"/>
                </a:lnTo>
                <a:lnTo>
                  <a:pt x="561622" y="1589"/>
                </a:lnTo>
                <a:lnTo>
                  <a:pt x="556120" y="209"/>
                </a:lnTo>
                <a:lnTo>
                  <a:pt x="522873" y="6"/>
                </a:lnTo>
                <a:lnTo>
                  <a:pt x="486644" y="0"/>
                </a:lnTo>
                <a:lnTo>
                  <a:pt x="449444" y="0"/>
                </a:lnTo>
                <a:lnTo>
                  <a:pt x="418226" y="0"/>
                </a:lnTo>
                <a:lnTo>
                  <a:pt x="382584" y="0"/>
                </a:lnTo>
                <a:lnTo>
                  <a:pt x="346788" y="4045"/>
                </a:lnTo>
                <a:lnTo>
                  <a:pt x="317147" y="6561"/>
                </a:lnTo>
                <a:lnTo>
                  <a:pt x="286915" y="7306"/>
                </a:lnTo>
                <a:lnTo>
                  <a:pt x="251596" y="8405"/>
                </a:lnTo>
                <a:lnTo>
                  <a:pt x="222808" y="12838"/>
                </a:lnTo>
                <a:lnTo>
                  <a:pt x="192829" y="14528"/>
                </a:lnTo>
                <a:lnTo>
                  <a:pt x="163344" y="15029"/>
                </a:lnTo>
                <a:lnTo>
                  <a:pt x="127939" y="15198"/>
                </a:lnTo>
                <a:lnTo>
                  <a:pt x="92629" y="15231"/>
                </a:lnTo>
                <a:lnTo>
                  <a:pt x="55958" y="16085"/>
                </a:lnTo>
                <a:lnTo>
                  <a:pt x="18247" y="22389"/>
                </a:lnTo>
                <a:lnTo>
                  <a:pt x="0" y="228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6"/>
          <p:cNvSpPr/>
          <p:nvPr>
            <p:custDataLst>
              <p:tags r:id="rId6"/>
            </p:custDataLst>
          </p:nvPr>
        </p:nvSpPr>
        <p:spPr>
          <a:xfrm>
            <a:off x="3970020" y="4876800"/>
            <a:ext cx="2598420" cy="91441"/>
          </a:xfrm>
          <a:custGeom>
            <a:avLst/>
            <a:gdLst/>
            <a:ahLst/>
            <a:cxnLst/>
            <a:rect l="0" t="0" r="0" b="0"/>
            <a:pathLst>
              <a:path w="2598420" h="91441">
                <a:moveTo>
                  <a:pt x="0" y="0"/>
                </a:moveTo>
                <a:lnTo>
                  <a:pt x="0" y="0"/>
                </a:lnTo>
                <a:lnTo>
                  <a:pt x="32563" y="0"/>
                </a:lnTo>
                <a:lnTo>
                  <a:pt x="67455" y="0"/>
                </a:lnTo>
                <a:lnTo>
                  <a:pt x="97786" y="0"/>
                </a:lnTo>
                <a:lnTo>
                  <a:pt x="134054" y="0"/>
                </a:lnTo>
                <a:lnTo>
                  <a:pt x="162026" y="0"/>
                </a:lnTo>
                <a:lnTo>
                  <a:pt x="189134" y="0"/>
                </a:lnTo>
                <a:lnTo>
                  <a:pt x="216140" y="0"/>
                </a:lnTo>
                <a:lnTo>
                  <a:pt x="245075" y="0"/>
                </a:lnTo>
                <a:lnTo>
                  <a:pt x="274869" y="0"/>
                </a:lnTo>
                <a:lnTo>
                  <a:pt x="305044" y="846"/>
                </a:lnTo>
                <a:lnTo>
                  <a:pt x="335389" y="4045"/>
                </a:lnTo>
                <a:lnTo>
                  <a:pt x="368066" y="6031"/>
                </a:lnTo>
                <a:lnTo>
                  <a:pt x="402345" y="6914"/>
                </a:lnTo>
                <a:lnTo>
                  <a:pt x="437336" y="7306"/>
                </a:lnTo>
                <a:lnTo>
                  <a:pt x="474900" y="9738"/>
                </a:lnTo>
                <a:lnTo>
                  <a:pt x="494400" y="11572"/>
                </a:lnTo>
                <a:lnTo>
                  <a:pt x="531871" y="13610"/>
                </a:lnTo>
                <a:lnTo>
                  <a:pt x="568281" y="14515"/>
                </a:lnTo>
                <a:lnTo>
                  <a:pt x="604218" y="14918"/>
                </a:lnTo>
                <a:lnTo>
                  <a:pt x="639946" y="15097"/>
                </a:lnTo>
                <a:lnTo>
                  <a:pt x="675580" y="16023"/>
                </a:lnTo>
                <a:lnTo>
                  <a:pt x="711174" y="19257"/>
                </a:lnTo>
                <a:lnTo>
                  <a:pt x="749006" y="21258"/>
                </a:lnTo>
                <a:lnTo>
                  <a:pt x="768578" y="21792"/>
                </a:lnTo>
                <a:lnTo>
                  <a:pt x="788398" y="22148"/>
                </a:lnTo>
                <a:lnTo>
                  <a:pt x="808386" y="22385"/>
                </a:lnTo>
                <a:lnTo>
                  <a:pt x="828484" y="22544"/>
                </a:lnTo>
                <a:lnTo>
                  <a:pt x="847809" y="22649"/>
                </a:lnTo>
                <a:lnTo>
                  <a:pt x="885086" y="22766"/>
                </a:lnTo>
                <a:lnTo>
                  <a:pt x="904171" y="23644"/>
                </a:lnTo>
                <a:lnTo>
                  <a:pt x="923667" y="25076"/>
                </a:lnTo>
                <a:lnTo>
                  <a:pt x="943438" y="26877"/>
                </a:lnTo>
                <a:lnTo>
                  <a:pt x="981210" y="28878"/>
                </a:lnTo>
                <a:lnTo>
                  <a:pt x="999580" y="29412"/>
                </a:lnTo>
                <a:lnTo>
                  <a:pt x="1019447" y="29768"/>
                </a:lnTo>
                <a:lnTo>
                  <a:pt x="1040311" y="30005"/>
                </a:lnTo>
                <a:lnTo>
                  <a:pt x="1061841" y="30163"/>
                </a:lnTo>
                <a:lnTo>
                  <a:pt x="1082120" y="30269"/>
                </a:lnTo>
                <a:lnTo>
                  <a:pt x="1101567" y="30339"/>
                </a:lnTo>
                <a:lnTo>
                  <a:pt x="1138979" y="30418"/>
                </a:lnTo>
                <a:lnTo>
                  <a:pt x="1175361" y="30452"/>
                </a:lnTo>
                <a:lnTo>
                  <a:pt x="1194208" y="30462"/>
                </a:lnTo>
                <a:lnTo>
                  <a:pt x="1213545" y="30467"/>
                </a:lnTo>
                <a:lnTo>
                  <a:pt x="1233210" y="30471"/>
                </a:lnTo>
                <a:lnTo>
                  <a:pt x="1270864" y="30476"/>
                </a:lnTo>
                <a:lnTo>
                  <a:pt x="1307356" y="30478"/>
                </a:lnTo>
                <a:lnTo>
                  <a:pt x="1343329" y="30479"/>
                </a:lnTo>
                <a:lnTo>
                  <a:pt x="1381331" y="30480"/>
                </a:lnTo>
                <a:lnTo>
                  <a:pt x="1400947" y="30480"/>
                </a:lnTo>
                <a:lnTo>
                  <a:pt x="1438548" y="30480"/>
                </a:lnTo>
                <a:lnTo>
                  <a:pt x="1475014" y="29633"/>
                </a:lnTo>
                <a:lnTo>
                  <a:pt x="1510977" y="26435"/>
                </a:lnTo>
                <a:lnTo>
                  <a:pt x="1546717" y="24449"/>
                </a:lnTo>
                <a:lnTo>
                  <a:pt x="1582356" y="23566"/>
                </a:lnTo>
                <a:lnTo>
                  <a:pt x="1617952" y="23174"/>
                </a:lnTo>
                <a:lnTo>
                  <a:pt x="1655785" y="22999"/>
                </a:lnTo>
                <a:lnTo>
                  <a:pt x="1675357" y="22953"/>
                </a:lnTo>
                <a:lnTo>
                  <a:pt x="1712908" y="22901"/>
                </a:lnTo>
                <a:lnTo>
                  <a:pt x="1749353" y="22878"/>
                </a:lnTo>
                <a:lnTo>
                  <a:pt x="1785305" y="22868"/>
                </a:lnTo>
                <a:lnTo>
                  <a:pt x="1821040" y="25121"/>
                </a:lnTo>
                <a:lnTo>
                  <a:pt x="1857524" y="28098"/>
                </a:lnTo>
                <a:lnTo>
                  <a:pt x="1876736" y="28892"/>
                </a:lnTo>
                <a:lnTo>
                  <a:pt x="1914452" y="29774"/>
                </a:lnTo>
                <a:lnTo>
                  <a:pt x="1948147" y="30166"/>
                </a:lnTo>
                <a:lnTo>
                  <a:pt x="1982314" y="30341"/>
                </a:lnTo>
                <a:lnTo>
                  <a:pt x="2016409" y="30418"/>
                </a:lnTo>
                <a:lnTo>
                  <a:pt x="2048495" y="30452"/>
                </a:lnTo>
                <a:lnTo>
                  <a:pt x="2081947" y="30467"/>
                </a:lnTo>
                <a:lnTo>
                  <a:pt x="2115723" y="31321"/>
                </a:lnTo>
                <a:lnTo>
                  <a:pt x="2147668" y="34522"/>
                </a:lnTo>
                <a:lnTo>
                  <a:pt x="2181057" y="36510"/>
                </a:lnTo>
                <a:lnTo>
                  <a:pt x="2214806" y="37393"/>
                </a:lnTo>
                <a:lnTo>
                  <a:pt x="2246738" y="37785"/>
                </a:lnTo>
                <a:lnTo>
                  <a:pt x="2277863" y="40218"/>
                </a:lnTo>
                <a:lnTo>
                  <a:pt x="2308630" y="44121"/>
                </a:lnTo>
                <a:lnTo>
                  <a:pt x="2339238" y="48678"/>
                </a:lnTo>
                <a:lnTo>
                  <a:pt x="2372032" y="51268"/>
                </a:lnTo>
                <a:lnTo>
                  <a:pt x="2405516" y="54112"/>
                </a:lnTo>
                <a:lnTo>
                  <a:pt x="2437332" y="61021"/>
                </a:lnTo>
                <a:lnTo>
                  <a:pt x="2468406" y="67478"/>
                </a:lnTo>
                <a:lnTo>
                  <a:pt x="2499149" y="73170"/>
                </a:lnTo>
                <a:lnTo>
                  <a:pt x="2529746" y="78522"/>
                </a:lnTo>
                <a:lnTo>
                  <a:pt x="2567583" y="85380"/>
                </a:lnTo>
                <a:lnTo>
                  <a:pt x="2598419" y="914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Can we measure what you consume?</a:t>
            </a:r>
            <a:endParaRPr sz="3000"/>
          </a:p>
        </p:txBody>
      </p:sp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7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b="1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Consumerism</a:t>
            </a:r>
            <a:endParaRPr sz="3000" b="1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0187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decisions you make as a consumer can have enormous impact on the environment</a:t>
            </a:r>
            <a:endParaRPr sz="3000" b="1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7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Ecological Footprint </a:t>
            </a:r>
            <a:endParaRPr/>
          </a:p>
        </p:txBody>
      </p:sp>
      <p:pic>
        <p:nvPicPr>
          <p:cNvPr id="207" name="Google Shape;207;p3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1295400"/>
            <a:ext cx="9029450" cy="49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ctrTitle"/>
          </p:nvPr>
        </p:nvSpPr>
        <p:spPr>
          <a:xfrm>
            <a:off x="5519198" y="2514600"/>
            <a:ext cx="320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5823999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6261C"/>
              </a:buClr>
              <a:buSzPts val="3600"/>
              <a:buNone/>
            </a:pPr>
            <a:r>
              <a:rPr lang="en-US" sz="3600"/>
              <a:t>Environmental Problems,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6261C"/>
              </a:buClr>
              <a:buSzPts val="3600"/>
              <a:buNone/>
            </a:pPr>
            <a:r>
              <a:rPr lang="en-US" sz="3600"/>
              <a:t>Their Causes, and Sustainability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42042" y="1287262"/>
            <a:ext cx="8859915" cy="3985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What is the environment?</a:t>
            </a:r>
            <a:endParaRPr sz="2400"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400" dirty="0"/>
              <a:t>Everything around us, biotic factors (living) and abiotic factors( nonliving) examples?</a:t>
            </a:r>
            <a:endParaRPr sz="2400"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What is environmental science?</a:t>
            </a:r>
            <a:endParaRPr sz="2400"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400" dirty="0"/>
              <a:t>Interdisciplinary study of how humans interact with the environment (draws on engineering, natural sciences, social sciences, ethics)</a:t>
            </a:r>
            <a:endParaRPr sz="2400"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Environmentalism: </a:t>
            </a:r>
            <a:endParaRPr sz="2400"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400" dirty="0"/>
              <a:t>A social movement dedicated to sustaining Earth’s life-support system.</a:t>
            </a:r>
          </a:p>
          <a:p>
            <a:pPr marL="457200" lvl="1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Environmental Science Is a Study of Connections in Nature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7E113B-4140-4745-B898-E673ED3883AF}"/>
              </a:ext>
            </a:extLst>
          </p:cNvPr>
          <p:cNvSpPr txBox="1"/>
          <p:nvPr/>
        </p:nvSpPr>
        <p:spPr>
          <a:xfrm>
            <a:off x="142042" y="5359529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Ecology:</a:t>
            </a:r>
          </a:p>
          <a:p>
            <a:r>
              <a:rPr lang="en-US" sz="2400" dirty="0"/>
              <a:t>     -The branch of Biology that focuses on how living things interact with the non-living parts of their environment.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Solar Energy</a:t>
            </a:r>
            <a:endParaRPr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Supplies nutrients, directly and indirectly</a:t>
            </a:r>
            <a:endParaRPr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Biodiversity </a:t>
            </a:r>
            <a:endParaRPr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Provides ecosystem services and adaptability</a:t>
            </a:r>
            <a:endParaRPr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Nutrient cycling</a:t>
            </a:r>
            <a:endParaRPr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Cycling of life-giving nutrients/chemicals between organisms and environment</a:t>
            </a:r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Examples – water, carbon, and nitrogen cycles</a:t>
            </a:r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Scientific Factors of Sustainability</a:t>
            </a:r>
            <a:endParaRPr/>
          </a:p>
        </p:txBody>
      </p:sp>
      <p:pic>
        <p:nvPicPr>
          <p:cNvPr id="3" name="Picture 2" descr="A picture containing solar cell, outdoor object, outdoor, man&#10;&#10;Description automatically generated">
            <a:extLst>
              <a:ext uri="{FF2B5EF4-FFF2-40B4-BE49-F238E27FC236}">
                <a16:creationId xmlns:a16="http://schemas.microsoft.com/office/drawing/2014/main" xmlns="" id="{FB73CFAC-017C-423F-803A-2070A75A0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841506" y="1447800"/>
            <a:ext cx="971810" cy="647620"/>
          </a:xfrm>
          <a:prstGeom prst="rect">
            <a:avLst/>
          </a:prstGeom>
        </p:spPr>
      </p:pic>
      <p:pic>
        <p:nvPicPr>
          <p:cNvPr id="5" name="Picture 4" descr="Underwater view of a coral&#10;&#10;Description automatically generated">
            <a:extLst>
              <a:ext uri="{FF2B5EF4-FFF2-40B4-BE49-F238E27FC236}">
                <a16:creationId xmlns:a16="http://schemas.microsoft.com/office/drawing/2014/main" xmlns="" id="{18E94F24-EF41-43EC-AF12-867EAC0C2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761247" y="2519424"/>
            <a:ext cx="1094838" cy="727030"/>
          </a:xfrm>
          <a:prstGeom prst="rect">
            <a:avLst/>
          </a:prstGeom>
        </p:spPr>
      </p:pic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FF627DE7-C79F-46E0-B98C-D9FD725A27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4130655" y="3887630"/>
            <a:ext cx="606880" cy="454340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xmlns="" id="{C1123469-83EB-414D-A928-07939EF45E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5404114" y="3692668"/>
            <a:ext cx="968755" cy="745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Economics </a:t>
            </a:r>
            <a:endParaRPr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Full-cost pricing to include environmental and health costs of producing goods/services</a:t>
            </a:r>
            <a:endParaRPr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Political Science </a:t>
            </a:r>
            <a:endParaRPr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Win-win solutions to environmental problems</a:t>
            </a:r>
            <a:endParaRPr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Ethics </a:t>
            </a:r>
            <a:endParaRPr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A responsibility to protect Earth for future generations</a:t>
            </a:r>
            <a:endParaRPr dirty="0"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Social Factors of Sustainability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8EAC66-414E-4A80-93F2-726B7F98FF6C}"/>
              </a:ext>
            </a:extLst>
          </p:cNvPr>
          <p:cNvSpPr txBox="1"/>
          <p:nvPr/>
        </p:nvSpPr>
        <p:spPr>
          <a:xfrm>
            <a:off x="1938291" y="5849921"/>
            <a:ext cx="41517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eea.europa.eu/media/newsreleases/industrial-air-pollution-has-high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1A59D0-67D4-4960-B85B-0CB3D6024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203" y="1447800"/>
            <a:ext cx="674019" cy="679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8E4180-0C29-4690-9942-ADFA5D4AB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9931" y="2968968"/>
            <a:ext cx="1104138" cy="759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FF6E38-CA48-42D4-86F0-FDC861D8CB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3739" y="4114800"/>
            <a:ext cx="781766" cy="581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I</a:t>
            </a:r>
            <a:r>
              <a:rPr lang="en-US" sz="2200"/>
              <a:t>n this Explore activity, students will participate in stations to identify and explore the many environmental impacts caused by humans.</a:t>
            </a:r>
            <a:endParaRPr sz="2200"/>
          </a:p>
          <a:p>
            <a:pPr marL="457200" lvl="0" indent="-368300" algn="l" rtl="0">
              <a:spcBef>
                <a:spcPts val="14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Students get into teams of two.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Handout the Student Guide and Student Journal, one per team. Assign each team a starting station.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Students should read the background information and then start at the station to which they were assigned.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Students should complete all of the stations. If there is no station open when students finish a station, they should return to their desks and wait until a station becomes available.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When students finish their stations, they should complete the Reflections and Conclusions.</a:t>
            </a:r>
            <a:endParaRPr sz="2200"/>
          </a:p>
          <a:p>
            <a:pPr marL="34290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7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Environmental Impact caused by humans stations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Natural capital = Natural resources + Ecosystem services</a:t>
            </a:r>
            <a:endParaRPr sz="2400"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Natural resources</a:t>
            </a:r>
            <a:endParaRPr sz="2400"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400" dirty="0"/>
              <a:t>Natural materials and energy sources essential or useful to humans </a:t>
            </a:r>
            <a:endParaRPr sz="2400"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400" dirty="0"/>
              <a:t>Three types are inexhaustible, renewable, or nonrenewable</a:t>
            </a:r>
            <a:endParaRPr sz="2400" dirty="0"/>
          </a:p>
          <a:p>
            <a:pPr marL="3429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Ecosystem Services</a:t>
            </a:r>
            <a:endParaRPr sz="2400" dirty="0"/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400" dirty="0"/>
              <a:t>Free natural services provided by healthy ecosystems; support human life/economies</a:t>
            </a:r>
          </a:p>
          <a:p>
            <a:pPr marL="742950" lvl="1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400" dirty="0"/>
              <a:t>Examples are pollution, nutrient cycling, water purification</a:t>
            </a:r>
            <a:endParaRPr sz="2400" dirty="0"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3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Sustainability and Natural Capital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2" descr="Copyright Cengage Lear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0" y="5102506"/>
            <a:ext cx="253800" cy="137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2" descr="Key to Image:&#10;Blue box: Natural resources &#10;Orange box: Ecosystem resourc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5105400"/>
            <a:ext cx="16097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2" descr="FIGURE 1.3 Natural capital consists of natural resources (blue) and ecosystem services (orange) that&#10;support and sustain the earth’s life and human economies (Concept 1.1A)." title="Figure 1.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8400" y="1386840"/>
            <a:ext cx="5307899" cy="493776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blipFill rotWithShape="1">
            <a:blip r:embed="rId6">
              <a:alphaModFix amt="8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01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Natural Capital = Natural Resources + Ecosystem Services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Red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1655</Words>
  <Application>Microsoft Office PowerPoint</Application>
  <PresentationFormat>On-screen Show (4:3)</PresentationFormat>
  <Paragraphs>201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Times</vt:lpstr>
      <vt:lpstr>Arial</vt:lpstr>
      <vt:lpstr>Candara</vt:lpstr>
      <vt:lpstr>Noto Sans Symbols</vt:lpstr>
      <vt:lpstr>Calibri</vt:lpstr>
      <vt:lpstr>Arial Narrow</vt:lpstr>
      <vt:lpstr>Office Theme</vt:lpstr>
      <vt:lpstr>1</vt:lpstr>
      <vt:lpstr>Sustainability Defined</vt:lpstr>
      <vt:lpstr>1.1 What Are Some Key Factors of Sustainability?</vt:lpstr>
      <vt:lpstr>Environmental Science Is a Study of Connections in Nature</vt:lpstr>
      <vt:lpstr>Scientific Factors of Sustainability</vt:lpstr>
      <vt:lpstr>Social Factors of Sustainability</vt:lpstr>
      <vt:lpstr>Environmental Impact caused by humans stations</vt:lpstr>
      <vt:lpstr>Sustainability and Natural Capital</vt:lpstr>
      <vt:lpstr>Natural Capital = Natural Resources + Ecosystem Services</vt:lpstr>
      <vt:lpstr>Natural Capital: Challenges and Solutions</vt:lpstr>
      <vt:lpstr>Sustainability: How Our Actions Affect the Environment</vt:lpstr>
      <vt:lpstr>1.2 How Are Our Ecological Footprints Affecting Earth?  </vt:lpstr>
      <vt:lpstr>Many People Have a Better Quality of Life</vt:lpstr>
      <vt:lpstr>Humans Are Living Unsustainably</vt:lpstr>
      <vt:lpstr>What is an Ecological Footprint?</vt:lpstr>
      <vt:lpstr>Our Ecological Footprints Are Growing</vt:lpstr>
      <vt:lpstr>Pollution Causes Environmental Problems</vt:lpstr>
      <vt:lpstr>Sources of Pollution</vt:lpstr>
      <vt:lpstr>How Are We Dealing With Pollution?</vt:lpstr>
      <vt:lpstr>1.3 What Causes Environmental Problems and Why Do They Persist?</vt:lpstr>
      <vt:lpstr>1.3 What Causes Environmental Problems and Why Do They Persist?</vt:lpstr>
      <vt:lpstr>1.4 What Is an Environmentally Sustainable Society?</vt:lpstr>
      <vt:lpstr>A More Sustainable Future Is Possible</vt:lpstr>
      <vt:lpstr>Environmental Conservationists and Preservationists in the United States</vt:lpstr>
      <vt:lpstr>Tragedy of the Commons Lab </vt:lpstr>
      <vt:lpstr>Science 1968 Garrett Hardin’s Tragedy of the Commons</vt:lpstr>
      <vt:lpstr>The Great Pacific Garbage Patch (GPGP): A real life “Tragedy of Commons”</vt:lpstr>
      <vt:lpstr>Tragedy of the Commons Is there a solution?</vt:lpstr>
      <vt:lpstr>Consumerism The decisions you make as a consumer can have enormous impact on the environment</vt:lpstr>
      <vt:lpstr>Consumerism The decisions you make as a consumer can have enormous impact on the environment</vt:lpstr>
      <vt:lpstr>Ecological Footprint </vt:lpstr>
      <vt:lpstr>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cp:lastModifiedBy>Elizabeth Cook</cp:lastModifiedBy>
  <cp:revision>16</cp:revision>
  <cp:lastPrinted>2019-07-18T19:15:31Z</cp:lastPrinted>
  <dcterms:modified xsi:type="dcterms:W3CDTF">2019-08-20T15:41:50Z</dcterms:modified>
</cp:coreProperties>
</file>